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94" r:id="rId3"/>
    <p:sldId id="257" r:id="rId4"/>
    <p:sldId id="285" r:id="rId5"/>
    <p:sldId id="289" r:id="rId6"/>
    <p:sldId id="290" r:id="rId7"/>
    <p:sldId id="296" r:id="rId8"/>
    <p:sldId id="292" r:id="rId9"/>
    <p:sldId id="295" r:id="rId10"/>
    <p:sldId id="265" r:id="rId11"/>
  </p:sldIdLst>
  <p:sldSz cx="12192000" cy="6858000"/>
  <p:notesSz cx="6858000" cy="9144000"/>
  <p:defaultTextStyle>
    <a:defPPr>
      <a:defRPr lang="en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51" d="100"/>
          <a:sy n="51" d="100"/>
        </p:scale>
        <p:origin x="123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11CC8-89EC-2346-81A3-9F94D31097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AFD3B4-A373-E485-ED99-69BA8CBE51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CE19B-F2B5-612F-6147-DEA413B5C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641D-7B5F-284D-AD02-90AADDC46C66}" type="datetimeFigureOut">
              <a:rPr lang="en-VN" smtClean="0"/>
              <a:t>02/25/2026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7E232-5458-36ED-EB95-1AD0116DC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E1939-B056-4027-E5D4-CC868E49D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AB8-FB7E-9840-8892-C1093759F57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75978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CE7D5-6811-93D7-CEDF-AC48A4539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D9445C-2F0A-6033-5265-FA90C3663A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6D0F8B-A103-8A70-E748-E45302F48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641D-7B5F-284D-AD02-90AADDC46C66}" type="datetimeFigureOut">
              <a:rPr lang="en-VN" smtClean="0"/>
              <a:t>02/25/2026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2858D-2F51-90CE-E6FC-EE6946C3D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1F5DA3-6AC3-9C8E-1C76-EB5DC5EEE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AB8-FB7E-9840-8892-C1093759F57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803241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D71A8-F66E-69F6-EB36-31D38A47D6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7CD1AC-9464-9ECE-BC1C-283CD1089D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0A8C2F-69AA-0041-0C70-D10E831A5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641D-7B5F-284D-AD02-90AADDC46C66}" type="datetimeFigureOut">
              <a:rPr lang="en-VN" smtClean="0"/>
              <a:t>02/25/2026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872B2-D42C-9FFF-3BFE-95AA8948B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BB62C-F8B4-6FB6-678C-C6CBB8F38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AB8-FB7E-9840-8892-C1093759F57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70828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FA16C-36B9-6381-5452-1344A66A7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0B2C9-C9F3-BC72-DC9B-211F115C8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2881F-C2AB-1BD5-1315-4F2D5B2BB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641D-7B5F-284D-AD02-90AADDC46C66}" type="datetimeFigureOut">
              <a:rPr lang="en-VN" smtClean="0"/>
              <a:t>02/25/2026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9C9822-84E5-98B9-57DB-C7F9EE27D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C8ABBE-D330-9C7C-C4B6-B85B60B67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AB8-FB7E-9840-8892-C1093759F57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95255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DDFEF-D2DE-3529-1DE7-EE3CC8251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8D4371-A4DF-4B06-3BFC-8B76A407A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D150-8A48-C6D3-745C-93FDADBB7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641D-7B5F-284D-AD02-90AADDC46C66}" type="datetimeFigureOut">
              <a:rPr lang="en-VN" smtClean="0"/>
              <a:t>02/25/2026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6F5FBA-5E70-B4CF-A58A-79AE14C4D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F2D15-CF66-D441-E0A5-A9E2238B2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AB8-FB7E-9840-8892-C1093759F57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878340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24742-2989-5E99-4503-8ACFF1554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E680E-B05E-039C-A7AC-4209620CBE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118FE9-2E64-364E-4B28-1E35C36E20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6D4D97-E1E2-8F76-F569-175DD25A8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641D-7B5F-284D-AD02-90AADDC46C66}" type="datetimeFigureOut">
              <a:rPr lang="en-VN" smtClean="0"/>
              <a:t>02/25/2026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3CEF67-35B2-D49D-AD39-DAEFED77D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7ECA6F-A3D5-B080-3F3A-94B6B949C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AB8-FB7E-9840-8892-C1093759F57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916042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9B2A9-6FCD-734F-971B-2F773B787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FF92BB-AF16-F3DC-144D-A67B0C032D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59C9BE-05A8-4FDD-8A67-A2DB5EA4B7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F24ED5-FF1C-EC2E-764E-E4DFF11A46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23C8A3-61FB-502B-AE3E-D179531034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4EC640-F271-CF2D-3502-597A4C0B9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641D-7B5F-284D-AD02-90AADDC46C66}" type="datetimeFigureOut">
              <a:rPr lang="en-VN" smtClean="0"/>
              <a:t>02/25/2026</a:t>
            </a:fld>
            <a:endParaRPr lang="en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54B904-5C07-B07D-C012-5C3625BF1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BA3E3-C9F6-032B-D5FA-0E8A1A252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AB8-FB7E-9840-8892-C1093759F57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522334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6E202-135E-F2D5-AB29-3690DFA63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5EFC50-94DB-8DD3-179C-4D0D80ACB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641D-7B5F-284D-AD02-90AADDC46C66}" type="datetimeFigureOut">
              <a:rPr lang="en-VN" smtClean="0"/>
              <a:t>02/25/2026</a:t>
            </a:fld>
            <a:endParaRPr lang="en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524DB7-53EB-538F-104C-CC4331DCF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135CBB-0232-8696-D8CE-36E0E986E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AB8-FB7E-9840-8892-C1093759F57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730466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521991-9CD0-E3CC-0497-C503808E7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641D-7B5F-284D-AD02-90AADDC46C66}" type="datetimeFigureOut">
              <a:rPr lang="en-VN" smtClean="0"/>
              <a:t>02/25/2026</a:t>
            </a:fld>
            <a:endParaRPr lang="en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F2D29-2C1C-524F-E961-0E85D18C0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18B8EE-3AC3-EFC2-B2D7-29AB899C5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AB8-FB7E-9840-8892-C1093759F57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885138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6127-6C6A-2EF3-28FC-92A19998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79AED-BAB9-2704-7AA8-813712079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EE2577-CDEF-A4EB-4A21-F6050FE559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AA235E-B1E5-E597-462B-77CA0327D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641D-7B5F-284D-AD02-90AADDC46C66}" type="datetimeFigureOut">
              <a:rPr lang="en-VN" smtClean="0"/>
              <a:t>02/25/2026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A83BF7-1A4E-6AC0-F4F5-7FFD1BCBB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91E94C-D94C-37C9-AA7A-8047C6256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AB8-FB7E-9840-8892-C1093759F57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239139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5C146-9710-7421-8829-6F3BF3EED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6C6830-B3F1-486E-BFD3-87E5E55259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169EC0-9366-BE35-0153-D73010B695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78E730-FBD8-98F7-8922-BB9DE77CB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641D-7B5F-284D-AD02-90AADDC46C66}" type="datetimeFigureOut">
              <a:rPr lang="en-VN" smtClean="0"/>
              <a:t>02/25/2026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9A82BC-CB9E-2572-EAA5-8A24AB24D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27A6E6-9648-C749-76AD-EBD189338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49AB8-FB7E-9840-8892-C1093759F57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084215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1223CB-9804-4080-D8C2-12B836FAF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630475-05C3-FFFC-FA2A-DE5E360C9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4ADB1-6956-B6A8-D84A-14B977145C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A641D-7B5F-284D-AD02-90AADDC46C66}" type="datetimeFigureOut">
              <a:rPr lang="en-VN" smtClean="0"/>
              <a:t>02/25/2026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CCFD82-96D0-6AC6-24C4-D63A93631A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BCD3D9-507E-5C1C-4B72-8EBF381FD2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49AB8-FB7E-9840-8892-C1093759F577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719581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D1AFD4A-5F2A-7F26-2DA7-69EB45963A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7531" y="3849752"/>
            <a:ext cx="7187513" cy="599259"/>
          </a:xfrm>
        </p:spPr>
        <p:txBody>
          <a:bodyPr>
            <a:normAutofit/>
          </a:bodyPr>
          <a:lstStyle/>
          <a:p>
            <a:pPr algn="l"/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Trung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tâm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Công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nghệ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thông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 tin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và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Chuyển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đổi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số</a:t>
            </a:r>
            <a:endParaRPr lang="en-VN" sz="2000">
              <a:solidFill>
                <a:schemeClr val="tx1">
                  <a:lumMod val="75000"/>
                  <a:lumOff val="25000"/>
                </a:schemeClr>
              </a:solidFill>
              <a:latin typeface="Montserrat" pitchFamily="2" charset="77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C19BB-98B8-D56A-FFEB-6D64AF3D78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2064" y="1633821"/>
            <a:ext cx="10674558" cy="1787814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en-US" sz="32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NÂNG CẤP HỆ THỐNG THÔNG TIN GIÁM ĐỊNH BHYT ĐÁP ỨNG </a:t>
            </a:r>
            <a:r>
              <a:rPr lang="vi-VN" sz="32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 TƯ SỐ 12/2026/TT-BTC</a:t>
            </a:r>
            <a:endParaRPr lang="en-VN" sz="3200" b="1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9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A26A0A3-78AA-3F36-6312-823B7015EA43}"/>
              </a:ext>
            </a:extLst>
          </p:cNvPr>
          <p:cNvSpPr txBox="1">
            <a:spLocks/>
          </p:cNvSpPr>
          <p:nvPr/>
        </p:nvSpPr>
        <p:spPr>
          <a:xfrm>
            <a:off x="794952" y="2804982"/>
            <a:ext cx="8892745" cy="9891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TRÂN TRỌNG CẢM ƠN!</a:t>
            </a:r>
            <a:endParaRPr lang="en-VN" sz="4500" b="1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523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5725" y="2041864"/>
            <a:ext cx="11008310" cy="3215936"/>
          </a:xfrm>
        </p:spPr>
        <p:txBody>
          <a:bodyPr>
            <a:noAutofit/>
          </a:bodyPr>
          <a:lstStyle/>
          <a:p>
            <a:r>
              <a:rPr lang="en-GB" sz="360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Thông tư 12/2026/TT-BTC: bước ngoặt trong giám định điện tử BHYT tái cấu trúc toàn bộ quy trình theo hướng: </a:t>
            </a:r>
          </a:p>
          <a:p>
            <a:r>
              <a:rPr lang="en-GB" sz="3600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Số hóa – Tự động – Minh bạch – Thời gian thực</a:t>
            </a:r>
            <a:endParaRPr lang="en-US" sz="360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5314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2BB36-B69D-404D-EFC7-6C469DCAE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260" y="363151"/>
            <a:ext cx="7564395" cy="635771"/>
          </a:xfrm>
        </p:spPr>
        <p:txBody>
          <a:bodyPr>
            <a:normAutofit/>
          </a:bodyPr>
          <a:lstStyle/>
          <a:p>
            <a:r>
              <a:rPr lang="en-US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CHÍNH</a:t>
            </a:r>
            <a:endParaRPr lang="en-VN" sz="3000" b="1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66759-102A-CB54-D6DC-A9408CF535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1462" y="1603903"/>
            <a:ext cx="5755803" cy="2968097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vi-VN" sz="2400" b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1.</a:t>
            </a: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vi-VN" sz="2400" b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Kết quả rà soát và chuẩn bị kỹ thuật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vi-VN" sz="2400" b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2.</a:t>
            </a: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vi-VN" sz="2400" b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Khó khăn, thách thức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vi-VN" sz="2400" b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3.</a:t>
            </a: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vi-VN" sz="2400" b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Định hướng triển khai</a:t>
            </a:r>
            <a:endParaRPr lang="en-US" sz="2400" b="1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4. Yêu cầu</a:t>
            </a:r>
            <a:r>
              <a:rPr lang="vi-VN" sz="2400" b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triển khai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9798" y="1327073"/>
            <a:ext cx="4350844" cy="4439864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666759-102A-CB54-D6DC-A9408CF53526}"/>
              </a:ext>
            </a:extLst>
          </p:cNvPr>
          <p:cNvSpPr txBox="1">
            <a:spLocks/>
          </p:cNvSpPr>
          <p:nvPr/>
        </p:nvSpPr>
        <p:spPr>
          <a:xfrm>
            <a:off x="804010" y="4199138"/>
            <a:ext cx="6173840" cy="24618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228668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2BB36-B69D-404D-EFC7-6C469DCAE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260" y="363151"/>
            <a:ext cx="8357746" cy="635771"/>
          </a:xfrm>
        </p:spPr>
        <p:txBody>
          <a:bodyPr>
            <a:normAutofit/>
          </a:bodyPr>
          <a:lstStyle/>
          <a:p>
            <a:r>
              <a:rPr lang="en-US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vi-VN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quả rà soát và chuẩn bị kỹ thuật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66759-102A-CB54-D6DC-A9408CF535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7074" y="1365960"/>
            <a:ext cx="10807982" cy="485421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GB" sz="3200" b="1"/>
              <a:t>Các nhóm chức năng chính:</a:t>
            </a:r>
            <a:endParaRPr lang="en-US" sz="3200"/>
          </a:p>
          <a:p>
            <a:pPr lvl="1">
              <a:lnSpc>
                <a:spcPct val="120000"/>
              </a:lnSpc>
            </a:pPr>
            <a:r>
              <a:rPr lang="en-GB" sz="2800"/>
              <a:t>Tiếp nhận &amp; đối chiếu XML (01/BH, 02/BH, 03/BH, 05/BH, 06/BH, 07/BH, 09/BH)</a:t>
            </a:r>
            <a:endParaRPr lang="en-US" sz="2800"/>
          </a:p>
          <a:p>
            <a:pPr lvl="1">
              <a:lnSpc>
                <a:spcPct val="120000"/>
              </a:lnSpc>
            </a:pPr>
            <a:r>
              <a:rPr lang="en-GB" sz="2800"/>
              <a:t>Quy tắc giám định tự động theo Điều 10</a:t>
            </a:r>
            <a:endParaRPr lang="en-US" sz="2800"/>
          </a:p>
          <a:p>
            <a:pPr lvl="1">
              <a:lnSpc>
                <a:spcPct val="120000"/>
              </a:lnSpc>
            </a:pPr>
            <a:r>
              <a:rPr lang="en-GB" sz="2800"/>
              <a:t>Hồ sơ điều chỉnh</a:t>
            </a:r>
            <a:endParaRPr lang="en-US" sz="2800"/>
          </a:p>
          <a:p>
            <a:pPr lvl="1">
              <a:lnSpc>
                <a:spcPct val="120000"/>
              </a:lnSpc>
            </a:pPr>
            <a:r>
              <a:rPr lang="en-GB" sz="2800"/>
              <a:t>Quản lý tài khoản, phân quyền, ký số</a:t>
            </a:r>
            <a:endParaRPr lang="en-US" sz="2800"/>
          </a:p>
          <a:p>
            <a:pPr lvl="1">
              <a:lnSpc>
                <a:spcPct val="120000"/>
              </a:lnSpc>
            </a:pPr>
            <a:r>
              <a:rPr lang="en-GB" sz="2800"/>
              <a:t>Cảnh báo gia tăng chi phí</a:t>
            </a:r>
            <a:endParaRPr lang="en-US" sz="2800"/>
          </a:p>
          <a:p>
            <a:pPr lvl="1">
              <a:lnSpc>
                <a:spcPct val="120000"/>
              </a:lnSpc>
            </a:pPr>
            <a:r>
              <a:rPr lang="en-GB" sz="2800"/>
              <a:t>Khóa thời gian gửi dữ liệu</a:t>
            </a:r>
            <a:endParaRPr lang="en-US" sz="2800"/>
          </a:p>
          <a:p>
            <a:pPr lvl="1">
              <a:lnSpc>
                <a:spcPct val="120000"/>
              </a:lnSpc>
            </a:pPr>
            <a:r>
              <a:rPr lang="en-GB" sz="2800"/>
              <a:t>Liên thông danh mục &amp; dữ liệu với Bộ Y tế, Bộ Công an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643550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2BB36-B69D-404D-EFC7-6C469DCAE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260" y="363151"/>
            <a:ext cx="8357746" cy="635771"/>
          </a:xfrm>
        </p:spPr>
        <p:txBody>
          <a:bodyPr>
            <a:normAutofit/>
          </a:bodyPr>
          <a:lstStyle/>
          <a:p>
            <a:r>
              <a:rPr lang="en-US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Khó khăn, thách thức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66759-102A-CB54-D6DC-A9408CF535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3207" y="1106315"/>
            <a:ext cx="10915282" cy="5429951"/>
          </a:xfrm>
        </p:spPr>
        <p:txBody>
          <a:bodyPr>
            <a:noAutofit/>
          </a:bodyPr>
          <a:lstStyle/>
          <a:p>
            <a:r>
              <a:rPr lang="en-GB" sz="2400" b="1"/>
              <a:t>Hạ tầng CNTT</a:t>
            </a:r>
            <a:endParaRPr lang="en-US" sz="2400"/>
          </a:p>
          <a:p>
            <a:pPr lvl="1"/>
            <a:r>
              <a:rPr lang="en-GB" sz="2000"/>
              <a:t>Hệ thống tiếp nhận </a:t>
            </a:r>
            <a:r>
              <a:rPr lang="en-GB" sz="2000" b="1"/>
              <a:t>195 triệu hồ sơ KCB/năm</a:t>
            </a:r>
            <a:endParaRPr lang="en-US" sz="2000"/>
          </a:p>
          <a:p>
            <a:pPr lvl="1"/>
            <a:r>
              <a:rPr lang="en-GB" sz="2000"/>
              <a:t>Tương đương </a:t>
            </a:r>
            <a:r>
              <a:rPr lang="en-GB" sz="2000" b="1"/>
              <a:t>5 tỷ bản ghi</a:t>
            </a:r>
            <a:endParaRPr lang="en-US" sz="2000"/>
          </a:p>
          <a:p>
            <a:pPr lvl="1"/>
            <a:r>
              <a:rPr lang="en-GB" sz="2000"/>
              <a:t>Tình trạng chậm, nghẽn vào đầu tháng &amp; kỳ quyết toán</a:t>
            </a:r>
            <a:endParaRPr lang="en-US" sz="2000"/>
          </a:p>
          <a:p>
            <a:pPr lvl="1"/>
            <a:r>
              <a:rPr lang="en-GB" sz="2000"/>
              <a:t>Một số chức năng phải “xếp hàng đợi”</a:t>
            </a:r>
            <a:endParaRPr lang="en-US" sz="2000"/>
          </a:p>
          <a:p>
            <a:r>
              <a:rPr lang="en-GB" sz="2400" b="1"/>
              <a:t>Thách thức từ phía cơ sở KCB</a:t>
            </a:r>
            <a:endParaRPr lang="en-US" sz="2400"/>
          </a:p>
          <a:p>
            <a:pPr lvl="1"/>
            <a:r>
              <a:rPr lang="vi-VN" sz="2000"/>
              <a:t>38 </a:t>
            </a:r>
            <a:r>
              <a:rPr lang="en-US" sz="2000"/>
              <a:t>cơ sở KCB </a:t>
            </a:r>
            <a:r>
              <a:rPr lang="vi-VN" sz="2000"/>
              <a:t>đã ký số nhưng chưa đúng (chiếm 0,31%); 1.797 cơ sở </a:t>
            </a:r>
            <a:r>
              <a:rPr lang="en-US" sz="2000"/>
              <a:t>KCB </a:t>
            </a:r>
            <a:r>
              <a:rPr lang="vi-VN" sz="2000"/>
              <a:t>chưa ký số (chiếm 14,64%)</a:t>
            </a:r>
            <a:r>
              <a:rPr lang="en-US" sz="2000"/>
              <a:t> (tính đến hết ngày 23/02/2026)</a:t>
            </a:r>
          </a:p>
          <a:p>
            <a:pPr lvl="1"/>
            <a:r>
              <a:rPr lang="en-GB" sz="2000"/>
              <a:t>Chuyển đổi từ Excel → XML có ký số: cần đào tạo &amp; hỗ trợ lớn</a:t>
            </a:r>
            <a:endParaRPr lang="en-US" sz="2000"/>
          </a:p>
          <a:p>
            <a:r>
              <a:rPr lang="en-GB" sz="2400" b="1"/>
              <a:t>Khối lượng dữ liệu liên thông tăng mạnh</a:t>
            </a:r>
            <a:endParaRPr lang="en-US" sz="2400"/>
          </a:p>
          <a:p>
            <a:pPr lvl="1"/>
            <a:r>
              <a:rPr lang="en-GB" sz="2000" b="1"/>
              <a:t>344 triệu</a:t>
            </a:r>
            <a:r>
              <a:rPr lang="en-GB" sz="2000"/>
              <a:t> lượt tra cứu thẻ BHYT bằng CCCD</a:t>
            </a:r>
            <a:endParaRPr lang="en-US" sz="2000"/>
          </a:p>
          <a:p>
            <a:pPr lvl="1"/>
            <a:r>
              <a:rPr lang="en-GB" sz="2000" b="1"/>
              <a:t>578 triệu</a:t>
            </a:r>
            <a:r>
              <a:rPr lang="en-GB" sz="2000"/>
              <a:t> lượt gửi/nhận dữ liệu SKĐT, giấy chuyển tuyến, giấy hẹn khám lại</a:t>
            </a:r>
            <a:endParaRPr lang="en-US" sz="2000"/>
          </a:p>
          <a:p>
            <a:pPr lvl="1"/>
            <a:r>
              <a:rPr lang="en-GB" sz="2000" b="1"/>
              <a:t>9,2 triệu</a:t>
            </a:r>
            <a:r>
              <a:rPr lang="en-GB" sz="2000"/>
              <a:t> dữ liệu giấy KSK lái xe</a:t>
            </a:r>
            <a:endParaRPr lang="en-US" sz="2000"/>
          </a:p>
          <a:p>
            <a:pPr lvl="1"/>
            <a:r>
              <a:rPr lang="en-GB" sz="2000" b="1"/>
              <a:t>3 triệu</a:t>
            </a:r>
            <a:r>
              <a:rPr lang="en-GB" sz="2000"/>
              <a:t> giấy chứng sinh</a:t>
            </a:r>
            <a:endParaRPr lang="en-US" sz="2000"/>
          </a:p>
          <a:p>
            <a:pPr lvl="1"/>
            <a:r>
              <a:rPr lang="en-GB" sz="2000" b="1"/>
              <a:t>43 nghìn</a:t>
            </a:r>
            <a:r>
              <a:rPr lang="en-GB" sz="2000"/>
              <a:t> giấy báo tử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125902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2BB36-B69D-404D-EFC7-6C469DCAE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260" y="363151"/>
            <a:ext cx="8357746" cy="635771"/>
          </a:xfrm>
        </p:spPr>
        <p:txBody>
          <a:bodyPr>
            <a:normAutofit/>
          </a:bodyPr>
          <a:lstStyle/>
          <a:p>
            <a:r>
              <a:rPr lang="vi-VN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Định hướng triển khai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66759-102A-CB54-D6DC-A9408CF535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3207" y="1106315"/>
            <a:ext cx="10915282" cy="5429951"/>
          </a:xfrm>
        </p:spPr>
        <p:txBody>
          <a:bodyPr>
            <a:noAutofit/>
          </a:bodyPr>
          <a:lstStyle/>
          <a:p>
            <a:r>
              <a:rPr lang="en-GB" sz="2400" b="1"/>
              <a:t>Bốn nhiệm vụ trọng tâm</a:t>
            </a:r>
            <a:endParaRPr lang="en-US" sz="2400"/>
          </a:p>
          <a:p>
            <a:pPr lvl="1"/>
            <a:r>
              <a:rPr lang="en-GB" sz="2000"/>
              <a:t>Hoàn thiện 45 nội dung theo thứ tự ưu tiên</a:t>
            </a:r>
            <a:endParaRPr lang="en-US" sz="2000"/>
          </a:p>
          <a:p>
            <a:pPr lvl="1"/>
            <a:r>
              <a:rPr lang="en-GB" sz="2000"/>
              <a:t>Tăng cường kiểm thử &amp; tập huấn</a:t>
            </a:r>
            <a:endParaRPr lang="en-US" sz="2000"/>
          </a:p>
          <a:p>
            <a:pPr lvl="1"/>
            <a:r>
              <a:rPr lang="en-GB" sz="2000"/>
              <a:t>Nâng cấp hạ tầng CNTT</a:t>
            </a:r>
            <a:endParaRPr lang="en-US" sz="2000"/>
          </a:p>
          <a:p>
            <a:pPr lvl="1"/>
            <a:r>
              <a:rPr lang="en-GB" sz="2000"/>
              <a:t>Tăng cường phối hợp liên ngành</a:t>
            </a:r>
            <a:endParaRPr lang="en-US" sz="2000"/>
          </a:p>
          <a:p>
            <a:r>
              <a:rPr lang="en-GB" sz="2400" b="1"/>
              <a:t>Nâng cấp hạ tầng CNTT</a:t>
            </a:r>
            <a:endParaRPr lang="en-US" sz="2400"/>
          </a:p>
          <a:p>
            <a:pPr lvl="1"/>
            <a:r>
              <a:rPr lang="en-GB" sz="2000"/>
              <a:t>Bổ sung máy chủ, tủ đĩa, tài nguyên điện toán đám mây</a:t>
            </a:r>
            <a:endParaRPr lang="en-US" sz="2000"/>
          </a:p>
          <a:p>
            <a:pPr lvl="1"/>
            <a:r>
              <a:rPr lang="en-GB" sz="2000"/>
              <a:t>Đẩy nhanh di chuyển lên Trung tâm dữ liệu quốc gia</a:t>
            </a:r>
            <a:endParaRPr lang="en-US" sz="2000"/>
          </a:p>
          <a:p>
            <a:pPr lvl="1"/>
            <a:r>
              <a:rPr lang="en-GB" sz="2000"/>
              <a:t>Đảm bảo năng lực xử lý dữ liệu lớn</a:t>
            </a:r>
            <a:endParaRPr lang="en-US" sz="2000"/>
          </a:p>
          <a:p>
            <a:pPr lvl="1"/>
            <a:r>
              <a:rPr lang="en-GB" sz="2000"/>
              <a:t>Đáp ứng yêu cầu giám định điện tử toàn trình</a:t>
            </a:r>
            <a:endParaRPr lang="en-US" sz="2000"/>
          </a:p>
          <a:p>
            <a:r>
              <a:rPr lang="en-GB" sz="2400" b="1"/>
              <a:t>Kiểm thử &amp; tập huấn</a:t>
            </a:r>
            <a:endParaRPr lang="en-US" sz="2400"/>
          </a:p>
          <a:p>
            <a:pPr lvl="1"/>
            <a:r>
              <a:rPr lang="en-GB" sz="2000"/>
              <a:t>Kiểm thử chặt chẽ trên môi trường đào tạo</a:t>
            </a:r>
            <a:endParaRPr lang="en-US" sz="2000"/>
          </a:p>
          <a:p>
            <a:pPr lvl="1"/>
            <a:r>
              <a:rPr lang="en-GB" sz="2000"/>
              <a:t>Tài liệu hướng dẫn – video – quy trình thao tác</a:t>
            </a:r>
            <a:endParaRPr lang="en-US" sz="2000"/>
          </a:p>
          <a:p>
            <a:pPr lvl="1"/>
            <a:r>
              <a:rPr lang="en-GB" sz="2000"/>
              <a:t>Tập huấn trực tuyến, trực tiếp cho BHXH tỉnh và cơ sở KCB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612735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6A735-EA2A-29C5-B44B-AAF643854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B4B61-5856-5B85-9E1B-35321AF91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260" y="363151"/>
            <a:ext cx="8357746" cy="635771"/>
          </a:xfrm>
        </p:spPr>
        <p:txBody>
          <a:bodyPr>
            <a:normAutofit/>
          </a:bodyPr>
          <a:lstStyle/>
          <a:p>
            <a:r>
              <a:rPr lang="en-US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vi-VN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 cầu</a:t>
            </a:r>
            <a:r>
              <a:rPr lang="vi-VN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triển khai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BBA2BDE-0C40-604E-78DE-BCDE69FA8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3207" y="1106315"/>
            <a:ext cx="10915282" cy="5429951"/>
          </a:xfrm>
        </p:spPr>
        <p:txBody>
          <a:bodyPr>
            <a:noAutofit/>
          </a:bodyPr>
          <a:lstStyle/>
          <a:p>
            <a:r>
              <a:rPr lang="en-GB" sz="3600" b="1">
                <a:latin typeface="Arial" panose="020B0604020202020204" pitchFamily="34" charset="0"/>
                <a:cs typeface="Arial" panose="020B0604020202020204" pitchFamily="34" charset="0"/>
              </a:rPr>
              <a:t>Cơ sở khám bệnh, chữa bệnh.</a:t>
            </a:r>
          </a:p>
          <a:p>
            <a:pPr>
              <a:buFontTx/>
              <a:buChar char="-"/>
            </a:pPr>
            <a:r>
              <a:rPr lang="vi-VN" sz="3600">
                <a:latin typeface="Arial" panose="020B0604020202020204" pitchFamily="34" charset="0"/>
                <a:cs typeface="Arial" panose="020B0604020202020204" pitchFamily="34" charset="0"/>
              </a:rPr>
              <a:t>Xây dựng file XML cho 6 bảng danh mục</a:t>
            </a: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vi-VN" sz="3600">
                <a:latin typeface="Arial" panose="020B0604020202020204" pitchFamily="34" charset="0"/>
                <a:cs typeface="Arial" panose="020B0604020202020204" pitchFamily="34" charset="0"/>
              </a:rPr>
              <a:t>Ký số gửi cổng tiếp nhận</a:t>
            </a: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vi-VN" sz="36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vi-VN" sz="2800">
                <a:latin typeface="Arial" panose="020B0604020202020204" pitchFamily="34" charset="0"/>
                <a:cs typeface="Arial" panose="020B0604020202020204" pitchFamily="34" charset="0"/>
              </a:rPr>
              <a:t>+Thuốc</a:t>
            </a:r>
            <a:endParaRPr lang="en-US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vi-VN" sz="2800">
                <a:latin typeface="Arial" panose="020B0604020202020204" pitchFamily="34" charset="0"/>
                <a:cs typeface="Arial" panose="020B0604020202020204" pitchFamily="34" charset="0"/>
              </a:rPr>
              <a:t>+DVKT</a:t>
            </a:r>
            <a:endParaRPr lang="en-US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vi-VN" sz="2800">
                <a:latin typeface="Arial" panose="020B0604020202020204" pitchFamily="34" charset="0"/>
                <a:cs typeface="Arial" panose="020B0604020202020204" pitchFamily="34" charset="0"/>
              </a:rPr>
              <a:t>+VTYT</a:t>
            </a:r>
            <a:endParaRPr lang="en-US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vi-VN" sz="2800">
                <a:latin typeface="Arial" panose="020B0604020202020204" pitchFamily="34" charset="0"/>
                <a:cs typeface="Arial" panose="020B0604020202020204" pitchFamily="34" charset="0"/>
              </a:rPr>
              <a:t>+NVYT</a:t>
            </a:r>
            <a:endParaRPr lang="en-US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vi-VN" sz="280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vi-VN" sz="3200">
                <a:latin typeface="Arial" panose="020B0604020202020204" pitchFamily="34" charset="0"/>
                <a:cs typeface="Arial" panose="020B0604020202020204" pitchFamily="34" charset="0"/>
              </a:rPr>
              <a:t>Trang thiết bị</a:t>
            </a:r>
          </a:p>
          <a:p>
            <a:pPr marL="457200" lvl="1" indent="0">
              <a:buNone/>
            </a:pPr>
            <a:r>
              <a:rPr lang="vi-VN" sz="320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>
                <a:latin typeface="Arial" panose="020B0604020202020204" pitchFamily="34" charset="0"/>
                <a:cs typeface="Arial" panose="020B0604020202020204" pitchFamily="34" charset="0"/>
              </a:rPr>
              <a:t>Khoa phòng</a:t>
            </a:r>
            <a:endParaRPr lang="en-US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vi-VN" sz="3600">
                <a:latin typeface="Arial" panose="020B0604020202020204" pitchFamily="34" charset="0"/>
                <a:cs typeface="Arial" panose="020B0604020202020204" pitchFamily="34" charset="0"/>
              </a:rPr>
              <a:t>- Xây dựng File XML biểu 01/BH ký số gửi cổng tiếp nhận cuối mỗi tháng</a:t>
            </a:r>
            <a:endParaRPr lang="en-US" sz="3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031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2BB36-B69D-404D-EFC7-6C469DCAE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260" y="363151"/>
            <a:ext cx="8357746" cy="635771"/>
          </a:xfrm>
        </p:spPr>
        <p:txBody>
          <a:bodyPr>
            <a:normAutofit/>
          </a:bodyPr>
          <a:lstStyle/>
          <a:p>
            <a:r>
              <a:rPr lang="en-US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vi-VN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 cầu</a:t>
            </a:r>
            <a:r>
              <a:rPr lang="vi-VN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triển khai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7D6F68F-708B-8DBF-D289-9484B1D64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3207" y="1106315"/>
            <a:ext cx="10915282" cy="5429951"/>
          </a:xfrm>
        </p:spPr>
        <p:txBody>
          <a:bodyPr>
            <a:noAutofit/>
          </a:bodyPr>
          <a:lstStyle/>
          <a:p>
            <a:r>
              <a:rPr lang="en-GB" sz="3600" b="1">
                <a:latin typeface="Arial" panose="020B0604020202020204" pitchFamily="34" charset="0"/>
                <a:cs typeface="Arial" panose="020B0604020202020204" pitchFamily="34" charset="0"/>
              </a:rPr>
              <a:t>Cơ sở khám bệnh, chữa bệnh.</a:t>
            </a:r>
          </a:p>
          <a:p>
            <a:pPr marL="0" indent="0">
              <a:buNone/>
            </a:pPr>
            <a:r>
              <a:rPr lang="vi-VN" sz="3600">
                <a:latin typeface="Arial" panose="020B0604020202020204" pitchFamily="34" charset="0"/>
                <a:cs typeface="Arial" panose="020B0604020202020204" pitchFamily="34" charset="0"/>
              </a:rPr>
              <a:t>- Xây dựng biểu PDf 02/BH ký số gửi cổng tiếp nhận cuối mỗi quý</a:t>
            </a:r>
          </a:p>
          <a:p>
            <a:pPr marL="0" indent="0">
              <a:buNone/>
            </a:pPr>
            <a:r>
              <a:rPr lang="vi-VN" sz="3600">
                <a:latin typeface="Arial" panose="020B0604020202020204" pitchFamily="34" charset="0"/>
                <a:cs typeface="Arial" panose="020B0604020202020204" pitchFamily="34" charset="0"/>
              </a:rPr>
              <a:t>- Xây dựng chức năng trên </a:t>
            </a: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HIS để</a:t>
            </a:r>
            <a:r>
              <a:rPr lang="vi-VN" sz="3600">
                <a:latin typeface="Arial" panose="020B0604020202020204" pitchFamily="34" charset="0"/>
                <a:cs typeface="Arial" panose="020B0604020202020204" pitchFamily="34" charset="0"/>
              </a:rPr>
              <a:t> tiếp nhận file XML, Excel thông báo sai sót </a:t>
            </a: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do Cổng</a:t>
            </a:r>
            <a:r>
              <a:rPr lang="vi-VN" sz="3600">
                <a:latin typeface="Arial" panose="020B0604020202020204" pitchFamily="34" charset="0"/>
                <a:cs typeface="Arial" panose="020B0604020202020204" pitchFamily="34" charset="0"/>
              </a:rPr>
              <a:t> tiếp nhận dữ liệu trả về</a:t>
            </a: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 trên cơ sở đó tạo lập</a:t>
            </a:r>
            <a:r>
              <a:rPr lang="vi-VN" sz="3600">
                <a:latin typeface="Arial" panose="020B0604020202020204" pitchFamily="34" charset="0"/>
                <a:cs typeface="Arial" panose="020B0604020202020204" pitchFamily="34" charset="0"/>
              </a:rPr>
              <a:t> File XML biểu 09/BH hồ sơ điều chỉnh, ký số, gửi cổng tiếp nhận</a:t>
            </a: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- Thực hiện ký số trực tiếp trên Cổng tiếp nhận các biểu mẫu: Biên bản giám định, Quyết toán ….</a:t>
            </a:r>
          </a:p>
        </p:txBody>
      </p:sp>
    </p:spTree>
    <p:extLst>
      <p:ext uri="{BB962C8B-B14F-4D97-AF65-F5344CB8AC3E}">
        <p14:creationId xmlns:p14="http://schemas.microsoft.com/office/powerpoint/2010/main" val="3398170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2A3E1-F094-AFF0-9577-F87327970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FA715-420C-B5D2-CC95-C09B0B0FF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260" y="363151"/>
            <a:ext cx="8357746" cy="635771"/>
          </a:xfrm>
        </p:spPr>
        <p:txBody>
          <a:bodyPr>
            <a:normAutofit/>
          </a:bodyPr>
          <a:lstStyle/>
          <a:p>
            <a:r>
              <a:rPr lang="en-US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vi-VN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 cầu</a:t>
            </a:r>
            <a:r>
              <a:rPr lang="vi-VN"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triển khai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812151B-340B-6900-9A90-B40B74BD3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3207" y="1239480"/>
            <a:ext cx="10915282" cy="5429951"/>
          </a:xfrm>
        </p:spPr>
        <p:txBody>
          <a:bodyPr>
            <a:noAutofit/>
          </a:bodyPr>
          <a:lstStyle/>
          <a:p>
            <a:r>
              <a:rPr lang="en-GB" sz="3600" b="1">
                <a:latin typeface="Arial" panose="020B0604020202020204" pitchFamily="34" charset="0"/>
                <a:cs typeface="Arial" panose="020B0604020202020204" pitchFamily="34" charset="0"/>
              </a:rPr>
              <a:t>BHXH Việt Nam</a:t>
            </a:r>
          </a:p>
          <a:p>
            <a:pPr lvl="1">
              <a:buFontTx/>
              <a:buChar char="-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Ban hành chuẩn định dạng XML và các API trao đổi với Cơ sở KCB trước 1/3.</a:t>
            </a:r>
          </a:p>
          <a:p>
            <a:pPr lvl="1">
              <a:buFontTx/>
              <a:buChar char="-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Cập nhật nâng cấp phần mềm đáp ứng các quy định tại thông tư 12 đào tạo -&gt; Danh mục làm rồi, 01, 09 (có khả năng triển khai từ 1/7). Hướng dẫn sử dụng trước 5/3.</a:t>
            </a:r>
          </a:p>
          <a:p>
            <a:pPr lvl="1">
              <a:buFontTx/>
              <a:buChar char="-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Triển khai hướng dẫn nội bộ sử dụng phần mềm Giám định</a:t>
            </a:r>
          </a:p>
        </p:txBody>
      </p:sp>
    </p:spTree>
    <p:extLst>
      <p:ext uri="{BB962C8B-B14F-4D97-AF65-F5344CB8AC3E}">
        <p14:creationId xmlns:p14="http://schemas.microsoft.com/office/powerpoint/2010/main" val="3553724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739</Words>
  <Application>Microsoft Office PowerPoint</Application>
  <PresentationFormat>Widescreen</PresentationFormat>
  <Paragraphs>69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Montserrat</vt:lpstr>
      <vt:lpstr>Office Theme</vt:lpstr>
      <vt:lpstr>NÂNG CẤP HỆ THỐNG THÔNG TIN GIÁM ĐỊNH BHYT ĐÁP ỨNG THÔNG TƯ SỐ 12/2026/TT-BTC</vt:lpstr>
      <vt:lpstr>PowerPoint Presentation</vt:lpstr>
      <vt:lpstr>NỘI DUNG CHÍNH</vt:lpstr>
      <vt:lpstr>1. Kết quả rà soát và chuẩn bị kỹ thuật</vt:lpstr>
      <vt:lpstr>2. Khó khăn, thách thức</vt:lpstr>
      <vt:lpstr>3. Định hướng triển khai</vt:lpstr>
      <vt:lpstr>4. Yêu cầu triển khai</vt:lpstr>
      <vt:lpstr>4. Yêu cầu triển khai</vt:lpstr>
      <vt:lpstr>4. Yêu cầu triển khai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</dc:title>
  <dc:creator>viethwng  macbook pro</dc:creator>
  <cp:lastModifiedBy>Bong Le Nguyen</cp:lastModifiedBy>
  <cp:revision>29</cp:revision>
  <dcterms:created xsi:type="dcterms:W3CDTF">2023-12-28T08:52:22Z</dcterms:created>
  <dcterms:modified xsi:type="dcterms:W3CDTF">2026-02-25T06:48:51Z</dcterms:modified>
</cp:coreProperties>
</file>